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pte8" initials="c" lastIdx="1" clrIdx="0">
    <p:extLst>
      <p:ext uri="{19B8F6BF-5375-455C-9EA6-DF929625EA0E}">
        <p15:presenceInfo xmlns:p15="http://schemas.microsoft.com/office/powerpoint/2012/main" userId="compte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1716B6-F60C-459C-9BED-8B1C5AB98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301D212-FA34-4D78-B18A-47EA63145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8A26FD7-87C1-48FF-BDC0-832B309E2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204EA9A-1A44-43B2-B42E-5D444817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3234EFC-8E2A-455C-A85C-5284F89A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467A35-C075-4218-9947-D676A068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45971E1-E5DF-475C-9E53-0E60632B5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A427AA-7468-4862-B6F5-43E08D49B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C5C0088-5AB8-4CF7-8296-9618B10DA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0298BA6-25B3-4F24-86F3-56B244B6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91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7CC9A9D-20A7-46E2-9CB8-AEF86611B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2D57798-2C41-4E8C-9E4C-CC99F9687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7804D4-F8D3-4A4D-8171-0AFBE193C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5499FE6-98B8-4F8B-98F8-E6F4D8E3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7AA8D5-B5D8-4A9B-A250-89E7DDFBE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79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234047-6F21-4536-9112-90CD5A1E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0C21A2-9616-48B6-BFE6-78B232013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199C006-0F7A-4748-8C5C-5FFD600B8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0EBA0E8-9BC3-4CAA-8B65-334EB352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B1CB769-9E96-4057-B13F-8D0418D7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39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ACF7BF-8C3B-441E-A232-F3C0DFDD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16E7B95-F7F3-4AD9-A2D1-593FCB5F3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A229D05-5C58-4A51-9978-6C5CB2318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52184EF-FB9C-45BD-AEF8-7312D91E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77298C5-C236-45E5-A746-B82A09B0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87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2A7947-05AB-4CF6-BA10-0ECF0C27B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0B2F4A-492B-4B4C-B8CF-405D2B037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9F751F2-AFB1-4163-B667-A4AB41248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FDA415-145A-4AC1-A34F-72FB0B6A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1B1687C-F4DD-4451-847B-3D1EBE47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DE6EC85-3370-499E-856D-B0304D8BA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41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03DB9A-A1BB-4A0B-B5EA-349470078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C930E62-58AF-4335-BF7A-876FCFC51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C1E0AA6-53D9-4A6E-B83D-EB65D8FD4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FF058FA-636F-4F70-87D5-1805058D7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526E91D-F491-4805-B071-3CB60CEF77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061F5F5-A6FE-414B-9D7B-5884274C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C639F36-D925-49CE-B267-8E2761E4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B39E117-4F12-457F-A145-CADA68FB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6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367900-3106-4861-A584-CE8562136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8BCE96-496A-45B1-B33C-265CE33B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4C61635-104C-4726-B187-056A9262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62BF7C3-F727-4951-B466-814CF7FA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2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38C0381-1032-4408-BC04-C0E1C1162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029DC53-54F9-43E5-BA01-4296E48FF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38C6A08-0A2B-4E7E-9448-3F188825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0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2335BC-22ED-4F53-A46A-5A1D41A8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9780CA-FCB2-45A3-BF28-00E453DD2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99D7433-33AA-4D67-B0F9-5BE024FAD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BDD0F09-3E95-4EE9-B8E8-945174DD5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1B78657-AD60-4C6F-9781-5BE46A639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FBCF97D-D38F-4F6E-8726-686FAFDA7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7BECA9-F0FB-4CC6-834F-31C847C4D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A8DF60A-A82B-4EB8-A31F-34C776868B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43C197-E1C5-4026-9355-953EEA26A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4386C23-D232-4BD5-99BF-952F1395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5583301-7B2E-459A-A1D1-B8AD2C37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7981A3E-6375-4A64-9A94-42683A66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83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5B44B5-A431-4346-A32B-F4A3F3E8C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61CE60C-0CB6-45C9-BF8D-8735CFE97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89710D-3024-473C-ABFF-2B8E76B2F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18447-9C84-4E5E-B210-5936E6A2467C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5498C87-8412-4417-BAB0-3453348C4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41761E-5A06-403B-A282-B1A577511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E09AA-B8C9-4BDC-97FD-424B3699B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8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0DF9F8FE-426E-4E08-BB30-583069ED7CA2}"/>
              </a:ext>
            </a:extLst>
          </p:cNvPr>
          <p:cNvSpPr txBox="1"/>
          <p:nvPr/>
        </p:nvSpPr>
        <p:spPr>
          <a:xfrm>
            <a:off x="872290" y="84221"/>
            <a:ext cx="10954752" cy="5834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Консультация логопеда для родителей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«Вкусная артикуляционная гимнастика»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Артикуляционная гимнастика — это комплекс упражнений, направленных на развитие точных движений органов речи: губ, языка, нижней челюсти, щёк. Систематическое выполнение таких упражнений даёт возможность: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 и правильно научить выговаривать все звуки. Если начать выполнять артикуляционные упражнения с четырех лет, то некоторые звуки могут появиться в речи без помощи логопеда.</a:t>
            </a:r>
            <a:endParaRPr lang="ru-RU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Быстрее справиться со сложными речевыми дефектами. Выполняя упражнения, вы сможете натренировать речевые мышцы, что позволит логопеду быстрее справиться с постановкой звука.</a:t>
            </a:r>
            <a:endParaRPr lang="ru-RU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Избавиться от вялой или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«смазанной»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артикуляции. Такие упражнения полезны детям, которые правильно выговаривают звуки, но их речь неразборчива. Речь идёт о тех детях, про которых говорят, что у них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«каша во рту»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Пользу артикуляционной гимнастики хорошо понимают все взрослые. Но далеко не каждый ребёнок соглашается ежедневно и перед зеркалом выполнять однообразные скучные движения губами и языком. Для этого логопеды придумали занимательные артикуляционные упражнения, которые дошколята будут выполнять с радостью, так как при их выполнении используются сладости, печенье, конфетки, леденцы.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1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A93B7B5-DD1E-476A-81F6-1466789E6481}"/>
              </a:ext>
            </a:extLst>
          </p:cNvPr>
          <p:cNvSpPr txBox="1"/>
          <p:nvPr/>
        </p:nvSpPr>
        <p:spPr>
          <a:xfrm>
            <a:off x="928939" y="103362"/>
            <a:ext cx="9927556" cy="6518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Упражнения с соломкой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AutoNum type="arabicPeriod"/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Удерживать соломку на языке, языком на губе. И наоборот, пытаться «забрать» у ребенка удерживаемые языком и губами предметы, преодолевая сопротивление мышц губ, языка.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Пусть малыш откроет рот и постарается удерживать соломку вдоль по средней линии языка. Можно прижать соломку к верхним зубам, не закрывая рта.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Ребёнок должен держать соломку над верхней губой языком. Можно обыграть: «Появились усики!»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 просят положить соломку на язык и поднимай его к верхней губе несколько раз, как штангу.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Попросить ребенка положить соломку на язык и крутить ее как вертушку с помощью языка.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800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 просят положить соломку на верхнюю губу, прижать носом и удерживать 5-10 секунд.  6. Ребенка просят положить соломку на верхнюю губу, прижать носом и удерживать 5-10 секунд.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800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806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BAB52673-CFA0-4B14-8340-C45E14BD5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0"/>
            <a:ext cx="15148831" cy="98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1C3FE6CF-0C96-47BB-BA15-8E615C61F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457200"/>
            <a:ext cx="15148831" cy="98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4" name="Рисунок 3" descr="Изображение выглядит как человек, зубы, внутренний, чистка щеткой&#10;&#10;Автоматически созданное описание">
            <a:extLst>
              <a:ext uri="{FF2B5EF4-FFF2-40B4-BE49-F238E27FC236}">
                <a16:creationId xmlns:a16="http://schemas.microsoft.com/office/drawing/2014/main" xmlns="" id="{258009DC-3660-45B0-B46B-B163FD507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200" y="698721"/>
            <a:ext cx="3885320" cy="291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2" descr="Изображение выглядит как человек, внутренний, закрыть&#10;&#10;Автоматически созданное описание">
            <a:extLst>
              <a:ext uri="{FF2B5EF4-FFF2-40B4-BE49-F238E27FC236}">
                <a16:creationId xmlns:a16="http://schemas.microsoft.com/office/drawing/2014/main" xmlns="" id="{86143BD6-8BAC-4DAA-A9EB-7DF86EEB3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492" y="698721"/>
            <a:ext cx="3885320" cy="291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4" descr="Изображение выглядит как человек, зубы, рот, зубная щет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47C5C771-3043-4777-AB6B-3752237A6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46091" y="684575"/>
            <a:ext cx="3951011" cy="291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6" descr="Изображение выглядит как человек, рот, зубы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xmlns="" id="{513FB3C5-9CB4-41A2-AE2D-71E48EA9E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4082" y="3612605"/>
            <a:ext cx="3922858" cy="291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Изображение выглядит как зубы, зубная щетка, человек, чистка щеткой&#10;&#10;Автоматически созданное описание">
            <a:extLst>
              <a:ext uri="{FF2B5EF4-FFF2-40B4-BE49-F238E27FC236}">
                <a16:creationId xmlns:a16="http://schemas.microsoft.com/office/drawing/2014/main" xmlns="" id="{B2A78A1D-0F86-4925-B1C5-EA475DD49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9402" y="3586779"/>
            <a:ext cx="3922860" cy="294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0C44B4D1-08E6-4859-B847-C700E3910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53984" y="1918632"/>
            <a:ext cx="18252381" cy="36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A8A3190D-1C90-41FF-B877-FDEE9B68F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53984" y="2375832"/>
            <a:ext cx="18252381" cy="36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879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A7D66816-E5F4-4D11-ACC9-84F21EF99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5873" y="5945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8" name="Рисунок 1">
            <a:extLst>
              <a:ext uri="{FF2B5EF4-FFF2-40B4-BE49-F238E27FC236}">
                <a16:creationId xmlns:a16="http://schemas.microsoft.com/office/drawing/2014/main" xmlns="" id="{DEC1E8E6-B2BA-4D40-827F-BB31F8334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9517" y="773032"/>
            <a:ext cx="7685082" cy="5593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4">
            <a:extLst>
              <a:ext uri="{FF2B5EF4-FFF2-40B4-BE49-F238E27FC236}">
                <a16:creationId xmlns:a16="http://schemas.microsoft.com/office/drawing/2014/main" xmlns="" id="{6C73A4FA-6825-4F22-B42D-4B8820FD7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5873" y="580628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8785F9B-DABE-4D2C-9A71-4E04A5686D9E}"/>
              </a:ext>
            </a:extLst>
          </p:cNvPr>
          <p:cNvSpPr txBox="1"/>
          <p:nvPr/>
        </p:nvSpPr>
        <p:spPr>
          <a:xfrm>
            <a:off x="2139517" y="0"/>
            <a:ext cx="7768936" cy="773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 с сушкой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26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E08A751-4583-417D-B8B9-F2156D8A6DD7}"/>
              </a:ext>
            </a:extLst>
          </p:cNvPr>
          <p:cNvSpPr txBox="1"/>
          <p:nvPr/>
        </p:nvSpPr>
        <p:spPr>
          <a:xfrm>
            <a:off x="474518" y="214745"/>
            <a:ext cx="11454246" cy="6776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 с «Чупа – </a:t>
            </a:r>
            <a:r>
              <a:rPr lang="ru-RU" sz="1800" b="1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Чупс</a:t>
            </a:r>
            <a:r>
              <a:rPr lang="ru-RU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 с конфетой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«Петушок»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или 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«Чупа-чупс»</a:t>
            </a:r>
          </a:p>
          <a:p>
            <a:pPr algn="just"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Тянемся кончиком языка к конфете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(леденец на расстоянии вытянутого языка перед губами)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Работает только кончик языка, выполняя движения вверх-вниз. Язык в ротовую полость не убирать, головой не двигать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раз)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Чупа-чупс поместить в уголок рта, язык тянется к конфете. Голову не поворачивать, а держать прямо. Затем, то же движение в противоположную сторону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раз)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Леденец поместить над верхней губой, а язык выполняет движения вперед-назад по конфете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раз)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Убрать конфету, после неё над верхней губой остался сладкий след. Слизывать этот сладкий след широким языком: облизать верхнюю губу одним широким движением языка и убрать его в рот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раз)</a:t>
            </a: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Карамель поместить в рот. Языком перемещать конфету поочередно за правую, а затем за левую щеку. Руками при этом конфету не держать, и не помогать </a:t>
            </a:r>
            <a:r>
              <a:rPr lang="ru-RU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раз)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Упражнение немного посложнее. Удерживаем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чупа-чупс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прижимая его языком к нижним зубам. Можно помочь держать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чупа-чупс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рукой.</a:t>
            </a:r>
          </a:p>
          <a:p>
            <a:pPr marL="342900" lvl="0" indent="-342900" algn="just">
              <a:spcAft>
                <a:spcPts val="800"/>
              </a:spcAft>
              <a:tabLst>
                <a:tab pos="45720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70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Рисунок 16" descr="Изображение выглядит как человек, кус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9C7A4EDD-AFF3-443C-8052-47D4BA5A3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551" y="743379"/>
            <a:ext cx="2865538" cy="19854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Рисунок 14" descr="Изображение выглядит как человек, зубная щетка, рот, зубы&#10;&#10;Автоматически созданное описание">
            <a:extLst>
              <a:ext uri="{FF2B5EF4-FFF2-40B4-BE49-F238E27FC236}">
                <a16:creationId xmlns:a16="http://schemas.microsoft.com/office/drawing/2014/main" xmlns="" id="{C21AF0A3-082D-45C4-BC92-B41477CA6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33305" y="2931732"/>
            <a:ext cx="3160561" cy="21331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Рисунок 10" descr="Изображение выглядит как человек, закрыть&#10;&#10;Автоматически созданное описание">
            <a:extLst>
              <a:ext uri="{FF2B5EF4-FFF2-40B4-BE49-F238E27FC236}">
                <a16:creationId xmlns:a16="http://schemas.microsoft.com/office/drawing/2014/main" xmlns="" id="{115B8A03-A43C-43C4-B831-873408525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51484" y="754347"/>
            <a:ext cx="2714187" cy="19899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Рисунок 18" descr="Изображение выглядит как человек, рот, внутренний, е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437A0E41-A4C9-46D9-B646-BA57BBE69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3288" y="754347"/>
            <a:ext cx="2641157" cy="19899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Рисунок 6" descr="Изображение выглядит как человек, зубы, рот, чистка щеткой&#10;&#10;Автоматически созданное описание">
            <a:extLst>
              <a:ext uri="{FF2B5EF4-FFF2-40B4-BE49-F238E27FC236}">
                <a16:creationId xmlns:a16="http://schemas.microsoft.com/office/drawing/2014/main" xmlns="" id="{6A591644-49E0-4938-B20F-5DCBCA439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6807" y="2924079"/>
            <a:ext cx="2848185" cy="21247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Рисунок 8" descr="Изображение выглядит как человек, кусок, закрыть&#10;&#10;Автоматически созданное описание">
            <a:extLst>
              <a:ext uri="{FF2B5EF4-FFF2-40B4-BE49-F238E27FC236}">
                <a16:creationId xmlns:a16="http://schemas.microsoft.com/office/drawing/2014/main" xmlns="" id="{E27AE768-5316-4A59-88B1-A953DC6F8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8894" y="2931732"/>
            <a:ext cx="2999312" cy="21331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Рисунок 12" descr="Изображение выглядит как человек&#10;&#10;Автоматически созданное описание">
            <a:extLst>
              <a:ext uri="{FF2B5EF4-FFF2-40B4-BE49-F238E27FC236}">
                <a16:creationId xmlns:a16="http://schemas.microsoft.com/office/drawing/2014/main" xmlns="" id="{6B984BD1-A186-4EEE-861E-0BDE1B103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9377" y="743379"/>
            <a:ext cx="2786623" cy="20009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8">
            <a:extLst>
              <a:ext uri="{FF2B5EF4-FFF2-40B4-BE49-F238E27FC236}">
                <a16:creationId xmlns:a16="http://schemas.microsoft.com/office/drawing/2014/main" xmlns="" id="{80DE8798-6CB8-4C30-9150-F2BD8F0AB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573344" y="2265218"/>
            <a:ext cx="534907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216B5638-E7DF-4392-BD74-7DB14BB5E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784607" y="2878360"/>
            <a:ext cx="5349075" cy="4571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76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FCB5DE3-BA19-4553-A22C-C939E1263DD9}"/>
              </a:ext>
            </a:extLst>
          </p:cNvPr>
          <p:cNvSpPr txBox="1"/>
          <p:nvPr/>
        </p:nvSpPr>
        <p:spPr>
          <a:xfrm>
            <a:off x="917944" y="350501"/>
            <a:ext cx="10356111" cy="5828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 с виноградом (бусина)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Диаметр бусинки 2-3 см, длина веревки 60 см, веревка продета через сквозное отверстие в бусинке и завязана на узел.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Двигать бусинку (виноградинку) по горизонтально натянутой на пальцах обеих рук веревке языком вправо-влево.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Двигать бусинку (виноградинку) по вертикально натянутой веревочке вверх </a:t>
            </a:r>
            <a:r>
              <a:rPr lang="ru-RU" sz="1800" i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(вниз бусинка падает произвольно)</a:t>
            </a: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Толкать языком бусинку вверх-вниз, веревка натянута горизонтально.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Язык - "чашечка»,</a:t>
            </a:r>
            <a:r>
              <a:rPr lang="ru-RU" sz="1800" u="sng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цель</a:t>
            </a: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поймать бусинку в "чашечку".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Ловить бусинку губами, с силой выталкивать, "выплевывая" ее.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Поймать бусинку губами. Сомкнуть, насколько это можно, губы и покатать бусинку от щеки к щеке.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180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Рассказывать скороговорки с бусинкой во рту, держа руками веревочку.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159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человек, внутренний, музыка, закрыть&#10;&#10;Автоматически созданное описание">
            <a:extLst>
              <a:ext uri="{FF2B5EF4-FFF2-40B4-BE49-F238E27FC236}">
                <a16:creationId xmlns:a16="http://schemas.microsoft.com/office/drawing/2014/main" xmlns="" id="{89321F6C-CDEB-4376-AF1F-DBFF1B5B51F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310" y="703848"/>
            <a:ext cx="3380038" cy="2423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Изображение выглядит как человек, внутренний, рот, глаза&#10;&#10;Автоматически созданное описание">
            <a:extLst>
              <a:ext uri="{FF2B5EF4-FFF2-40B4-BE49-F238E27FC236}">
                <a16:creationId xmlns:a16="http://schemas.microsoft.com/office/drawing/2014/main" xmlns="" id="{EC647CF3-09EA-421D-9854-20B883FC6FC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1450" y="648503"/>
            <a:ext cx="3859723" cy="2478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Изображение выглядит как человек, внутренний, рот, зубы&#10;&#10;Автоматически созданное описание">
            <a:extLst>
              <a:ext uri="{FF2B5EF4-FFF2-40B4-BE49-F238E27FC236}">
                <a16:creationId xmlns:a16="http://schemas.microsoft.com/office/drawing/2014/main" xmlns="" id="{373CB41E-1E4F-4CE2-9D18-1579121233A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2356" y="752384"/>
            <a:ext cx="3340319" cy="22630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Изображение выглядит как человек, зубы, рот, зубная щет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27F558CD-6876-437B-8019-DAA720D80F1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9246" y="3730626"/>
            <a:ext cx="3278292" cy="2423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Изображение выглядит как человек, внутренний, зубная щетка, кисть&#10;&#10;Автоматически созданное описание">
            <a:extLst>
              <a:ext uri="{FF2B5EF4-FFF2-40B4-BE49-F238E27FC236}">
                <a16:creationId xmlns:a16="http://schemas.microsoft.com/office/drawing/2014/main" xmlns="" id="{278BE7D6-28E1-48B8-B1ED-FD15E64C09A3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3494" y="3709248"/>
            <a:ext cx="3743538" cy="2405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Изображение выглядит как человек, внутренний, рот, носит&#10;&#10;Автоматически созданное описание">
            <a:extLst>
              <a:ext uri="{FF2B5EF4-FFF2-40B4-BE49-F238E27FC236}">
                <a16:creationId xmlns:a16="http://schemas.microsoft.com/office/drawing/2014/main" xmlns="" id="{E5C4BD7E-8FE7-46AF-A64D-7B60249E43DA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8763" y="3709247"/>
            <a:ext cx="3239769" cy="2405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150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0A8118C-E098-4713-94F3-8A065D7BC681}"/>
              </a:ext>
            </a:extLst>
          </p:cNvPr>
          <p:cNvSpPr txBox="1"/>
          <p:nvPr/>
        </p:nvSpPr>
        <p:spPr>
          <a:xfrm>
            <a:off x="971106" y="618168"/>
            <a:ext cx="9803219" cy="4564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используя продукты, которые есть на каждой кухне, можно сделать артикуляционную гимнастику интересной, увлекательной и эмоциональной. Ребёнок не замечает, что его учат. А это значит, что процесс развития артикуляционной моторики протекает активнее, быстрее, преодоление трудностей проходит легче.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Надеюсь, что эти упражнения понравятся детям, и они с удовольствием будут заниматься артикуляционной гимнастикой!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34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159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compte8</dc:creator>
  <cp:lastModifiedBy>Sad</cp:lastModifiedBy>
  <cp:revision>7</cp:revision>
  <dcterms:created xsi:type="dcterms:W3CDTF">2021-10-31T17:11:35Z</dcterms:created>
  <dcterms:modified xsi:type="dcterms:W3CDTF">2022-10-05T05:16:29Z</dcterms:modified>
</cp:coreProperties>
</file>